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6" r:id="rId11"/>
    <p:sldId id="267" r:id="rId12"/>
    <p:sldId id="265" r:id="rId13"/>
    <p:sldId id="269" r:id="rId14"/>
    <p:sldId id="270" r:id="rId15"/>
    <p:sldId id="268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2794" autoAdjust="0"/>
  </p:normalViewPr>
  <p:slideViewPr>
    <p:cSldViewPr snapToGrid="0">
      <p:cViewPr varScale="1">
        <p:scale>
          <a:sx n="85" d="100"/>
          <a:sy n="85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3C214D-F177-4D29-885A-DCCA38D1F394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0961E-F803-4F61-8B74-C68273323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98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70961E-F803-4F61-8B74-C68273323A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68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7C185-4F79-45C9-BEAE-DC90F65B76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8D76AC-B5F0-485B-B20B-27EB784682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9993A-7543-44B1-A618-229618271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AFA14-AD20-45CB-8DEC-94C78B925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1FC3E-E314-4600-80A7-F507C4960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184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C1EE5-4013-4530-917D-F49183547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AF373-D985-472C-91D1-4F4CE8FD6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50468-044D-40BD-8BF6-908E30A5B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AB691-39D4-4431-B625-61C13D6F5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D939B-3E3C-42CE-A948-DF146DBAD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37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605DA-5DA7-43A5-980E-C22CD04E6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32726-05D3-4D3B-8E12-2D59E7809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855FF-CF88-4338-8602-93DE80517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23434-C7FC-4DF8-A9C3-707CCEF59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960723-F038-4CA5-88FE-607D0980F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84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EA641-46B9-409F-8516-9175C434B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F2461-A53A-4A1D-96EB-6B89848911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D9957-7E3D-4132-8664-D6E32846A4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A2E35E-3969-4E14-9D8A-3C56A921C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CE4AB7-84E1-4581-B3E6-E72C20B89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2B44C-9059-4357-9E9B-EEA5F2C9C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580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5D1FB-104A-4C25-B8EA-559DCC44B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4EE01-1C05-42C0-B41F-0097EA028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D8BD7C-9F84-4BDA-AF42-5F519DB33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32EC53-AE5D-439D-B9C7-5067ADD7EF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5028BF-B5AF-4289-8180-6995DBDEE8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C05F8-25A9-4B8E-A110-1E0298CCA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80393F-735B-4B91-9ACD-C225FC6EA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C15BB9-EE74-4100-A77E-C2488050D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886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6187B-C0CB-4F13-B5BF-434990AD9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584343-FBAE-4C6B-B67D-1B2B54FE0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8A528F-5253-4440-82C6-5CFC016EB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86E417-C1C6-440D-A965-63A47A44A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07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0F6F70-2FED-4FF8-835F-CC879DFB7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5A3A8-8A17-428D-850A-848333880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4CA5E1-4A8A-47FE-9B4E-71297AB93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004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8B628-8648-4248-80D0-D0C4D296F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ABE3A-729A-4076-B9A6-8539B2ACF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3C69F9-D0B2-4743-9067-359EED71B0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A3780B-FDE7-4DE8-A545-539718E86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4DD3CD-DDEF-4946-AFEB-33EFA89C5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E76CC-AB4F-41D2-ABD8-728CB57B9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87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0A239-1A9C-47BF-BDD5-BF85366B6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EFD3FA-8A95-4159-827C-7331438000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A1641-BF20-4FAC-A2E4-88335CB93E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64C6D4-4DA5-48B7-BB4B-BC24AE9F9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A44DE-62F8-40AE-A8D8-67E15A3F9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20EB7-1AD4-4B2E-B5AD-3959EF80B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293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5BD20-B983-4E59-82B9-B03C2E2A8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5DE761-BC0E-4C75-8741-540870634D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BE358-EBD6-4C1A-A0A4-8F0A4FAD4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B01F4-5699-44AC-A77C-B1B67F420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2EFC4-0A16-45F7-930D-8B783A38B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557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14F083-87AA-46DF-9FED-D0AF2BE377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B62217-1E34-4BBF-9A39-8B7E1C0166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2A70C9-1D31-41CE-9817-3049FB86B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B735C3-9921-4EB9-AF40-8D9C31EB6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79DE0-A52A-4D91-A7CB-8C8EF172B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570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3B94C-0769-4639-88B3-EF6B9CA17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533B06-F1B1-48A1-BE94-9F1568DB8A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81456-B9DE-4AE4-A030-560AD84B49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785D8-6783-494A-A842-12F34BFA60A2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61ECA-F362-43C5-8737-35E2FEC23E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9870B3-3F6A-4BE9-8BDE-A4BB6AC665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417D8-71F8-4B83-8B61-6F06FA5F3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48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btweb.org/about/isbt-central-office.html?utm_source=chatgpt.com" TargetMode="External"/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FE5A43-B2F5-4950-BF84-33C1541F0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87" y="190329"/>
            <a:ext cx="4375820" cy="2310696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A8CD1CE9-7726-45E3-BBF7-66B452912A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3294" y="2799760"/>
            <a:ext cx="10765411" cy="1967845"/>
          </a:xfrm>
        </p:spPr>
        <p:txBody>
          <a:bodyPr>
            <a:normAutofit/>
          </a:bodyPr>
          <a:lstStyle/>
          <a:p>
            <a:r>
              <a:rPr lang="hy-AM" b="1" dirty="0">
                <a:solidFill>
                  <a:schemeClr val="accent1">
                    <a:lumMod val="50000"/>
                  </a:schemeClr>
                </a:solidFill>
              </a:rPr>
              <a:t>Հիպերիմունոգոլոբուլինային պատրաստուկների մշակում</a:t>
            </a:r>
          </a:p>
          <a:p>
            <a:r>
              <a:rPr lang="hy-AM" b="1" dirty="0">
                <a:solidFill>
                  <a:schemeClr val="accent1">
                    <a:lumMod val="50000"/>
                  </a:schemeClr>
                </a:solidFill>
              </a:rPr>
              <a:t>ﬔթիցիլին-կայուն ստաֆիլոկոկային բակտերիաներով հարուցված</a:t>
            </a:r>
          </a:p>
          <a:p>
            <a:r>
              <a:rPr lang="hy-AM" b="1" dirty="0">
                <a:solidFill>
                  <a:schemeClr val="accent1">
                    <a:lumMod val="50000"/>
                  </a:schemeClr>
                </a:solidFill>
              </a:rPr>
              <a:t>վարակային հիվանդությունների պասիվ իմունոթերապիայի</a:t>
            </a:r>
          </a:p>
          <a:p>
            <a:r>
              <a:rPr lang="hy-AM" b="1" dirty="0">
                <a:solidFill>
                  <a:schemeClr val="accent1">
                    <a:lumMod val="50000"/>
                  </a:schemeClr>
                </a:solidFill>
              </a:rPr>
              <a:t>նպատակով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4578E1-DEF2-4B92-954C-E88F72DD8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1602" y="386559"/>
            <a:ext cx="2469094" cy="768163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6B10D2F9-3499-488C-898C-86621192E8E9}"/>
              </a:ext>
            </a:extLst>
          </p:cNvPr>
          <p:cNvSpPr txBox="1">
            <a:spLocks/>
          </p:cNvSpPr>
          <p:nvPr/>
        </p:nvSpPr>
        <p:spPr>
          <a:xfrm>
            <a:off x="5552388" y="5436911"/>
            <a:ext cx="6026870" cy="158128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y-AM" b="1" dirty="0">
                <a:solidFill>
                  <a:schemeClr val="accent1">
                    <a:lumMod val="50000"/>
                  </a:schemeClr>
                </a:solidFill>
              </a:rPr>
              <a:t>Գայանե Ռաֆայելի Կիրակոսյան</a:t>
            </a:r>
          </a:p>
          <a:p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ՀՀ ԳԱԱ </a:t>
            </a:r>
            <a:r>
              <a:rPr lang="ru-RU" alt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ակադ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alt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Օրբելու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անվ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y-AM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Ֆ</a:t>
            </a:r>
            <a:r>
              <a:rPr lang="ru-RU" alt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իզիոլոգիայի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ինստիտուտ</a:t>
            </a:r>
            <a:endParaRPr lang="ro-RO" altLang="en-US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y-AM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y-AM" b="1" dirty="0"/>
              <a:t> </a:t>
            </a:r>
            <a:endParaRPr lang="en-US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B1C338C-D316-4647-BB9A-D89C610AC497}"/>
              </a:ext>
            </a:extLst>
          </p:cNvPr>
          <p:cNvSpPr/>
          <p:nvPr/>
        </p:nvSpPr>
        <p:spPr>
          <a:xfrm>
            <a:off x="1130899" y="5792800"/>
            <a:ext cx="2285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GRANT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#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24WS-1F032</a:t>
            </a:r>
          </a:p>
        </p:txBody>
      </p:sp>
    </p:spTree>
    <p:extLst>
      <p:ext uri="{BB962C8B-B14F-4D97-AF65-F5344CB8AC3E}">
        <p14:creationId xmlns:p14="http://schemas.microsoft.com/office/powerpoint/2010/main" val="4191988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CB50F6F5-9408-4109-8569-D943EF7BF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1948" y="97277"/>
            <a:ext cx="10077856" cy="66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01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DAF443-40C2-4B8B-878B-32A60A7DF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9497" y="23739"/>
            <a:ext cx="10554512" cy="6834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86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BB8C5D-5F58-433B-845F-EF60E3C42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6034" y="141051"/>
            <a:ext cx="10272408" cy="657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39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15DA9D1-2D97-47D6-8730-A56E08D3D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1270" y="138953"/>
            <a:ext cx="9789459" cy="652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4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52BF45E1-FEED-438D-A942-DC0340760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906" y="162883"/>
            <a:ext cx="9879106" cy="658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39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BBCFACA-51B9-4388-BE8B-C6A9BC3042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7835" y="75394"/>
            <a:ext cx="10596283" cy="659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09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56CC9-DBE4-4F6B-87E7-96F46CCA8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1" y="167058"/>
            <a:ext cx="10874188" cy="674781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Quality Control of the Obtained Anti-Staphylococcal Hyperimmune IgG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1A576-04DF-4F8E-BC20-0F47D0E56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153" y="1004047"/>
            <a:ext cx="9164573" cy="55850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Quality control of ready product will be carried out according to European Pharmacopeia monographs.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Quantitative Protein Determination: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Burette method (Ph. Eur. 10).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2. Protein Composition and Homogeneity: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Zone electrophoresis using SAS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Vitresi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system (Ph. Eur. 10).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3.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Immunoelectrophoresis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Identification of obtained products using SAS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Vitresi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system (Ph. Eur. 10).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4. Molecular Parameters Determination: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Size-exclusion chromatography in collaboration with "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Armbiotechnology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" NAS RA.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SEC 650 size exclusion column for IgG product characterization.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3E4F6A-68BB-4B1A-B34A-3F6B9196E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6080" y="116542"/>
            <a:ext cx="1797003" cy="23960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12007C-7AC4-452B-80EB-BE10D7264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6430" y="2691340"/>
            <a:ext cx="2966960" cy="330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447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ED586-B54F-411C-A1BA-2F4FDBF77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525000" cy="836146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Quality Control of the Obtained Anti-Staphylococcal Hyperimmune IgG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45C37-8B1D-4BD1-93E5-23E56B10B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341" y="1371598"/>
            <a:ext cx="10932459" cy="52578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US" dirty="0"/>
              <a:t>. 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Sterility Testing: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Direct seeding method in thioglycolate broth and tryptic-soy</a:t>
            </a:r>
          </a:p>
          <a:p>
            <a:pPr marL="0" indent="0">
              <a:buNone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 liquid mediums (Ph. Eur. 10).</a:t>
            </a:r>
          </a:p>
          <a:p>
            <a:pPr marL="0" indent="0">
              <a:buNone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6. Endotoxin Detection: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LAL test using the gel-clotting method (Ph. Eur. 10).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9. Anomalous Toxicity Testing: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Testing on BALB/c mice (Ph. Eur. 10).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10. Heat Stability Assessment: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Water bath at 56°C for 4 hours (Ph. Eur. 10).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12. Toxin Neutralization Assays:</a:t>
            </a:r>
          </a:p>
          <a:p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Anti-</a:t>
            </a:r>
            <a:r>
              <a:rPr lang="el-GR" sz="2600" dirty="0">
                <a:solidFill>
                  <a:schemeClr val="accent1">
                    <a:lumMod val="75000"/>
                  </a:schemeClr>
                </a:solidFill>
              </a:rPr>
              <a:t>α-</a:t>
            </a:r>
            <a:r>
              <a:rPr lang="en-US" sz="2600" dirty="0" err="1">
                <a:solidFill>
                  <a:schemeClr val="accent1">
                    <a:lumMod val="75000"/>
                  </a:schemeClr>
                </a:solidFill>
              </a:rPr>
              <a:t>staphylotoxin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 Titer: Neutralization assay on rabbit red blood cells.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C41A94-0EE4-49B1-9930-BB175EE46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8716" y="228601"/>
            <a:ext cx="2481551" cy="392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18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2F334F-1FCD-43E4-BF48-C8FC5834A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30382" y="178770"/>
            <a:ext cx="3111939" cy="208266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D7A2A30-0BD1-4F74-B02A-DD82BAE5F4A8}"/>
              </a:ext>
            </a:extLst>
          </p:cNvPr>
          <p:cNvSpPr/>
          <p:nvPr/>
        </p:nvSpPr>
        <p:spPr>
          <a:xfrm>
            <a:off x="939799" y="360128"/>
            <a:ext cx="96604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Macrovipera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lebetina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obtusa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                                              </a:t>
            </a: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Levantine viper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17F1F1-8853-4234-A82F-821122EF1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15" y="2261438"/>
            <a:ext cx="5174851" cy="2782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0E6776-4189-4519-9C88-120DFFC056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5467" y="2902202"/>
            <a:ext cx="4182532" cy="31118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384939-5834-40FA-8833-A6FE0DB4B723}"/>
              </a:ext>
            </a:extLst>
          </p:cNvPr>
          <p:cNvSpPr/>
          <p:nvPr/>
        </p:nvSpPr>
        <p:spPr>
          <a:xfrm>
            <a:off x="389467" y="587382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Sanz, L., Ayvazyan, N.,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Calvete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J.J., 2008, J. Proteomics 71, 198–209.</a:t>
            </a:r>
          </a:p>
        </p:txBody>
      </p:sp>
    </p:spTree>
    <p:extLst>
      <p:ext uri="{BB962C8B-B14F-4D97-AF65-F5344CB8AC3E}">
        <p14:creationId xmlns:p14="http://schemas.microsoft.com/office/powerpoint/2010/main" val="3020772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11FD964-1D53-4675-9690-78EF4E3D7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85583" y="3512388"/>
            <a:ext cx="5507790" cy="32173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E536F6-74CB-4168-BC53-CD194561D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66" y="694266"/>
            <a:ext cx="8198476" cy="300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60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C3F35-478D-4CF1-86CC-B8EDDE1A1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7142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Ongoing and Planned Research Activities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FBB941-3341-4ED9-BB60-93FD5EE0B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1" y="1117600"/>
            <a:ext cx="11565466" cy="557953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chemeClr val="accent1">
                    <a:lumMod val="75000"/>
                  </a:schemeClr>
                </a:solidFill>
              </a:rPr>
              <a:t>In Vivo Mouse Treatment Models for MRSA Infection</a:t>
            </a:r>
            <a:endParaRPr lang="hy-AM" sz="31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Evaluation of therapeutic efficacy in MRSA skin infection models</a:t>
            </a:r>
            <a:endParaRPr lang="hy-AM" sz="31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Assessment of protective activity in MRSA-induced sepsis models</a:t>
            </a:r>
            <a:endParaRPr lang="hy-AM" sz="31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Investigation of treatment efficacy in MRSA pneumonia models using BALB/c mice</a:t>
            </a:r>
            <a:endParaRPr lang="hy-AM" sz="31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3100" b="1" dirty="0">
                <a:solidFill>
                  <a:schemeClr val="accent1">
                    <a:lumMod val="75000"/>
                  </a:schemeClr>
                </a:solidFill>
              </a:rPr>
              <a:t>Studies on the Antibacterial Activity of MLO Venom</a:t>
            </a: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Investigation of the mechanisms underlying the antibacterial activity of MLO venom </a:t>
            </a: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Evaluation of MLO venom efficacy in experimental MRSA infection models </a:t>
            </a: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Assessment of combined therapeutic effects of MLO venom and the obtained anti-staphylococcal hyperimmune IgG preparation </a:t>
            </a: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Investigation of potential synergistic activity between venom-derived components and passive immunotherapy approaches </a:t>
            </a:r>
          </a:p>
          <a:p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Evaluation of MLO venom activity against additional Gram-positive bacterial strains beyond </a:t>
            </a:r>
            <a:r>
              <a:rPr lang="en-US" sz="3100" i="1" dirty="0">
                <a:solidFill>
                  <a:schemeClr val="accent1">
                    <a:lumMod val="75000"/>
                  </a:schemeClr>
                </a:solidFill>
              </a:rPr>
              <a:t>E. </a:t>
            </a:r>
            <a:r>
              <a:rPr lang="en-US" sz="3100" i="1" dirty="0" err="1">
                <a:solidFill>
                  <a:schemeClr val="accent1">
                    <a:lumMod val="75000"/>
                  </a:schemeClr>
                </a:solidFill>
              </a:rPr>
              <a:t>hirae</a:t>
            </a:r>
            <a:r>
              <a:rPr lang="en-US" sz="3100" dirty="0">
                <a:solidFill>
                  <a:schemeClr val="accent1">
                    <a:lumMod val="75000"/>
                  </a:schemeClr>
                </a:solidFill>
              </a:rPr>
              <a:t> to better understand the specificity and underlying mechanisms of antibacterial action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623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9E67F-4F6F-4857-A73E-3AB10BC40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9" y="236983"/>
            <a:ext cx="9118600" cy="42227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International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colabarations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B213A47-5658-4688-A128-A9C1B043F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244" y="932393"/>
            <a:ext cx="2812288" cy="39836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CB6B90-11CD-469A-A3DC-8D36C4596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131" y="2426231"/>
            <a:ext cx="4224869" cy="39836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F0BE92-F017-4445-8475-A82D9A755D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9931" y="2265915"/>
            <a:ext cx="3534537" cy="47127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A740B31-EE55-4E2F-9364-16FE61EDEF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5455" y="220132"/>
            <a:ext cx="2651448" cy="172720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02C4478-AABC-4690-ABD6-F25FCCBCFD74}"/>
              </a:ext>
            </a:extLst>
          </p:cNvPr>
          <p:cNvSpPr/>
          <p:nvPr/>
        </p:nvSpPr>
        <p:spPr>
          <a:xfrm>
            <a:off x="2877532" y="856571"/>
            <a:ext cx="57330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Prof.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Arsène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Mekinian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University Professor of Internal Medicine, Sorbonne University, Saint-Antoine Hospital, Paris, France</a:t>
            </a:r>
          </a:p>
        </p:txBody>
      </p:sp>
    </p:spTree>
    <p:extLst>
      <p:ext uri="{BB962C8B-B14F-4D97-AF65-F5344CB8AC3E}">
        <p14:creationId xmlns:p14="http://schemas.microsoft.com/office/powerpoint/2010/main" val="104993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6752-6AFA-4D58-9490-0C79BE96F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770533" cy="97661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International Society of Blood Transfusion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DE96A-49AF-45F4-B0F7-F52807B5F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2400"/>
            <a:ext cx="10515600" cy="4754563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Plasma management in Eastern Europe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F072C4-B528-4171-9FF4-8C02E5B04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209801"/>
            <a:ext cx="4549421" cy="341206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7301BE-8C4B-4F59-A6A4-7287CE241F89}"/>
              </a:ext>
            </a:extLst>
          </p:cNvPr>
          <p:cNvSpPr/>
          <p:nvPr/>
        </p:nvSpPr>
        <p:spPr>
          <a:xfrm>
            <a:off x="5263444" y="2294468"/>
            <a:ext cx="6496756" cy="4366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Jay Epstein</a:t>
            </a:r>
          </a:p>
          <a:p>
            <a:r>
              <a:rPr lang="en-US" dirty="0"/>
              <a:t>Former Director of the Office of Blood Research and Review at the U.S. FDA CBER</a:t>
            </a:r>
          </a:p>
          <a:p>
            <a:r>
              <a:rPr lang="en-US" dirty="0"/>
              <a:t>Current Chair of the ISBT Global Blood Safety Working Party</a:t>
            </a:r>
          </a:p>
          <a:p>
            <a:r>
              <a:rPr lang="en-US" b="1" dirty="0"/>
              <a:t>Jenny White</a:t>
            </a:r>
          </a:p>
          <a:p>
            <a:r>
              <a:rPr lang="en-US" dirty="0"/>
              <a:t>Executive Director of the </a:t>
            </a:r>
            <a:r>
              <a:rPr lang="en-US" dirty="0">
                <a:hlinkClick r:id="rId3"/>
              </a:rPr>
              <a:t>International Society of Blood Transfusion (ISBT)</a:t>
            </a:r>
            <a:r>
              <a:rPr lang="en-US" dirty="0"/>
              <a:t> since 2020. She has a background in biomedical science, transfusion laboratory management, and External Quality Assessment (UK NEQAS). </a:t>
            </a:r>
          </a:p>
          <a:p>
            <a:r>
              <a:rPr lang="en-US" b="1" dirty="0"/>
              <a:t>Thierry Burnouf</a:t>
            </a:r>
          </a:p>
          <a:p>
            <a:r>
              <a:rPr lang="en-US" dirty="0"/>
              <a:t>Internationally recognized expert in plasma fractionation, IVIG production, pathogen safety, and transfusion medicine. Professor at Taipei Medical University and active contributor within ISBT working groups.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423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C85E2-9C18-4108-AE9B-B6B1AFF9A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Publications</a:t>
            </a:r>
            <a:br>
              <a:rPr lang="en-US" b="1" dirty="0">
                <a:solidFill>
                  <a:schemeClr val="accent1">
                    <a:lumMod val="75000"/>
                  </a:schemeClr>
                </a:solidFill>
              </a:rPr>
            </a:b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34275-F916-45A0-8EC0-CFB58E445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5667" y="2472266"/>
            <a:ext cx="6192054" cy="3869267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Ginovyan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M.,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Kirakosyan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G., Optimizing Cohn 6th cold ethanol fractionation method for small plasma pools: a platform for hyperimmunoglobulin development against multidrug-resistant staphylococcal infections in resource-limited settings. Poster presentation at FEBS European Workshop on Bacterial Protein Toxins (ETOX 2025),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Oñati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Spain, Abstract Book. pp.22. 2.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Ginovyan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M.,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Kirakosyan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G., Optimizing Cohn 6 plasma fractionation method for small plasma pools to enable production of small-scale hyperimmunoglobulin products targeting emerging drug-resistant infections in resource-limited settings. Vox Sanguinis: V. 120, Issue S1 Abstracts of the 35th Regional Congress of the ISBT Milan, Italy, 31 May – 4 June 2025 Pages: 1-561 May 2025. DOI: 10.1111/vox.70030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706D6F-C19A-4397-823F-488E09787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280" y="994040"/>
            <a:ext cx="4126188" cy="329417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3D7EDB8-EBA4-4547-85CC-C87B4E9EFBCE}"/>
              </a:ext>
            </a:extLst>
          </p:cNvPr>
          <p:cNvSpPr/>
          <p:nvPr/>
        </p:nvSpPr>
        <p:spPr>
          <a:xfrm>
            <a:off x="454279" y="4461550"/>
            <a:ext cx="482045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Our work was highlighted in an editorial remark published in Transfusion and Apheresis Science as an innovative model for sustainable local production of plasma-derived therapeutics in resource-limited countries (Transfusion and Apheresis Science, 2025, https://doi.org/10.1016/j.transci.2025.104089).</a:t>
            </a:r>
          </a:p>
        </p:txBody>
      </p:sp>
    </p:spTree>
    <p:extLst>
      <p:ext uri="{BB962C8B-B14F-4D97-AF65-F5344CB8AC3E}">
        <p14:creationId xmlns:p14="http://schemas.microsoft.com/office/powerpoint/2010/main" val="629513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DC0F34-D526-43E4-8C09-194A0F2A0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217" y="1385133"/>
            <a:ext cx="2373859" cy="287199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BA5F95-A8F3-41E3-9254-F67E75FFDD99}"/>
              </a:ext>
            </a:extLst>
          </p:cNvPr>
          <p:cNvSpPr/>
          <p:nvPr/>
        </p:nvSpPr>
        <p:spPr>
          <a:xfrm>
            <a:off x="1885001" y="3429000"/>
            <a:ext cx="2574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Prof. </a:t>
            </a:r>
            <a:r>
              <a:rPr lang="en-US" dirty="0" err="1"/>
              <a:t>Smbat</a:t>
            </a:r>
            <a:r>
              <a:rPr lang="en-US" dirty="0"/>
              <a:t> </a:t>
            </a:r>
            <a:r>
              <a:rPr lang="en-US" dirty="0" err="1"/>
              <a:t>Daghbashyan</a:t>
            </a: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A7F38CE-629B-49B1-959B-44C8165A337B}"/>
              </a:ext>
            </a:extLst>
          </p:cNvPr>
          <p:cNvSpPr/>
          <p:nvPr/>
        </p:nvSpPr>
        <p:spPr>
          <a:xfrm>
            <a:off x="2203964" y="3855702"/>
            <a:ext cx="2255716" cy="2154849"/>
          </a:xfrm>
          <a:prstGeom prst="ellipse">
            <a:avLst/>
          </a:prstGeom>
          <a:blipFill>
            <a:blip r:embed="rId3"/>
            <a:srcRect/>
            <a:stretch>
              <a:fillRect t="-17000" b="-1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AFCAFAF-95F4-4510-A1FF-3FB66D059FB5}"/>
              </a:ext>
            </a:extLst>
          </p:cNvPr>
          <p:cNvSpPr/>
          <p:nvPr/>
        </p:nvSpPr>
        <p:spPr>
          <a:xfrm>
            <a:off x="1943875" y="5969330"/>
            <a:ext cx="2520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Lusine</a:t>
            </a:r>
            <a:r>
              <a:rPr lang="en-US" dirty="0"/>
              <a:t> </a:t>
            </a:r>
            <a:r>
              <a:rPr lang="en-US" dirty="0" err="1"/>
              <a:t>Matevosyan</a:t>
            </a:r>
            <a:r>
              <a:rPr lang="en-US" dirty="0"/>
              <a:t>, PhD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230EAE-878D-4BA9-8624-3A6697FA64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8085" y="3855702"/>
            <a:ext cx="2413298" cy="22352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69C7CE9-1D93-4C32-9CCF-CD77C25A395C}"/>
              </a:ext>
            </a:extLst>
          </p:cNvPr>
          <p:cNvSpPr/>
          <p:nvPr/>
        </p:nvSpPr>
        <p:spPr>
          <a:xfrm>
            <a:off x="5536606" y="6146965"/>
            <a:ext cx="1880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Anna </a:t>
            </a:r>
            <a:r>
              <a:rPr lang="en-US" dirty="0" err="1"/>
              <a:t>Ovanoglyan</a:t>
            </a:r>
            <a:r>
              <a:rPr lang="en-US" dirty="0"/>
              <a:t> 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52988C-597D-4A61-A302-8722CDA557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134" y="1385133"/>
            <a:ext cx="2528215" cy="30504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B448C04-34E4-49B8-8D9F-BFE02521F63E}"/>
              </a:ext>
            </a:extLst>
          </p:cNvPr>
          <p:cNvSpPr/>
          <p:nvPr/>
        </p:nvSpPr>
        <p:spPr>
          <a:xfrm>
            <a:off x="4884027" y="3406019"/>
            <a:ext cx="2337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Mikayel</a:t>
            </a:r>
            <a:r>
              <a:rPr lang="en-US" dirty="0"/>
              <a:t> </a:t>
            </a:r>
            <a:r>
              <a:rPr lang="en-US" dirty="0" err="1"/>
              <a:t>Ginovyan</a:t>
            </a:r>
            <a:r>
              <a:rPr lang="en-US" dirty="0"/>
              <a:t>, PhD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02FA584-3AAD-47CB-9C7C-5E93B7D75B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8334" y="3775351"/>
            <a:ext cx="2381928" cy="22352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BF3AA2F-0C86-4960-B09E-A28732FC6E3D}"/>
              </a:ext>
            </a:extLst>
          </p:cNvPr>
          <p:cNvSpPr/>
          <p:nvPr/>
        </p:nvSpPr>
        <p:spPr>
          <a:xfrm>
            <a:off x="9340205" y="6088695"/>
            <a:ext cx="18801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Anush</a:t>
            </a:r>
            <a:r>
              <a:rPr lang="en-US" dirty="0"/>
              <a:t> Mkrtchyan 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DF3A3F-AF9F-4E13-B6AA-7B053F5020C1}"/>
              </a:ext>
            </a:extLst>
          </p:cNvPr>
          <p:cNvSpPr/>
          <p:nvPr/>
        </p:nvSpPr>
        <p:spPr>
          <a:xfrm>
            <a:off x="1380067" y="128741"/>
            <a:ext cx="104986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Our team is currently collaborating with local institutes and a pharmaceutical company specializing in the development and production of plasma-derived protein preparations.</a:t>
            </a:r>
          </a:p>
        </p:txBody>
      </p:sp>
    </p:spTree>
    <p:extLst>
      <p:ext uri="{BB962C8B-B14F-4D97-AF65-F5344CB8AC3E}">
        <p14:creationId xmlns:p14="http://schemas.microsoft.com/office/powerpoint/2010/main" val="2179730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6C0C3-DFA9-436C-B041-B47634DF1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177" y="223053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Thank you</a:t>
            </a:r>
          </a:p>
          <a:p>
            <a:pPr marL="0" indent="0" algn="ctr">
              <a:buNone/>
            </a:pPr>
            <a:endParaRPr lang="en-US" sz="4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82537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3112</TotalTime>
  <Words>752</Words>
  <Application>Microsoft Office PowerPoint</Application>
  <PresentationFormat>Widescreen</PresentationFormat>
  <Paragraphs>72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Quality Control of the Obtained Anti-Staphylococcal Hyperimmune IgG Preparation</vt:lpstr>
      <vt:lpstr>Quality Control of the Obtained Anti-Staphylococcal Hyperimmune IgG Preparation</vt:lpstr>
      <vt:lpstr>PowerPoint Presentation</vt:lpstr>
      <vt:lpstr>PowerPoint Presentation</vt:lpstr>
      <vt:lpstr>Ongoing and Planned Research Activities</vt:lpstr>
      <vt:lpstr>International colabarations</vt:lpstr>
      <vt:lpstr>International Society of Blood Transfusion</vt:lpstr>
      <vt:lpstr>Publications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 </cp:lastModifiedBy>
  <cp:revision>38</cp:revision>
  <dcterms:created xsi:type="dcterms:W3CDTF">2026-05-09T19:24:43Z</dcterms:created>
  <dcterms:modified xsi:type="dcterms:W3CDTF">2026-05-12T14:39:37Z</dcterms:modified>
</cp:coreProperties>
</file>